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B1B4"/>
    <a:srgbClr val="995A88"/>
    <a:srgbClr val="CF91A3"/>
    <a:srgbClr val="5B3D67"/>
    <a:srgbClr val="D33866"/>
    <a:srgbClr val="52863C"/>
    <a:srgbClr val="BC7FBD"/>
    <a:srgbClr val="A3549C"/>
    <a:srgbClr val="61708B"/>
    <a:srgbClr val="E7C5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7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6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D7FD1B-A22C-EA69-87D3-EBCA815C9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0D64F48-2219-03DC-B09E-5696EC16C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50D2C2-8833-B323-C8DF-E11AE258D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1DB7-0D40-45C3-915E-B3B2773FD5DE}" type="datetimeFigureOut">
              <a:rPr lang="zh-CN" altLang="en-US" smtClean="0"/>
              <a:t>2025/8/22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BD9AC1-74AE-9674-F73A-CB65D6962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27C423-6B00-4857-CF9C-7576B5CA5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51621-9E9E-4F49-8B58-3CFAF8C3BE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601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173952-5A1E-7783-10E0-613BC3BF6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9B736BC-66F2-975A-4076-4EE6523824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2879A7-BA4C-A63F-4A74-6EAFD1E69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1DB7-0D40-45C3-915E-B3B2773FD5DE}" type="datetimeFigureOut">
              <a:rPr lang="zh-CN" altLang="en-US" smtClean="0"/>
              <a:t>2025/8/22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1E81F9-5109-4F94-E145-6B09EE8D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9BEDA4-D84C-D0B7-5B3D-EF70685EE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51621-9E9E-4F49-8B58-3CFAF8C3BE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512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84CC788-2AB2-EA49-81CC-851C5FCA54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E3A7879-8754-D842-1EDC-5AD275D001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FAEAC1-DCDC-2244-F226-173709ADA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1DB7-0D40-45C3-915E-B3B2773FD5DE}" type="datetimeFigureOut">
              <a:rPr lang="zh-CN" altLang="en-US" smtClean="0"/>
              <a:t>2025/8/22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0CEEC9-22E1-219F-92DC-FEB913A17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122F94-C23E-2E88-E30A-332100CD2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51621-9E9E-4F49-8B58-3CFAF8C3BE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564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ED5B52-B652-6F9D-702D-1CBDE4FFE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75CA6A-A4D0-3F70-D04D-7B35A05EB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C8B839-4F41-40F7-00D1-CD4A431A3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1DB7-0D40-45C3-915E-B3B2773FD5DE}" type="datetimeFigureOut">
              <a:rPr lang="zh-CN" altLang="en-US" smtClean="0"/>
              <a:t>2025/8/22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3B9EA3-5156-35F5-8380-F7A4B02F1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D3445A-D82D-4C8D-5330-D8E57DC2C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51621-9E9E-4F49-8B58-3CFAF8C3BE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139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0EA689-8775-B2BE-5D59-72755FD81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5F1CBC-5B53-C82D-EDB1-C6615370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F33BCA-67C3-918A-1F53-A7FA60334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1DB7-0D40-45C3-915E-B3B2773FD5DE}" type="datetimeFigureOut">
              <a:rPr lang="zh-CN" altLang="en-US" smtClean="0"/>
              <a:t>2025/8/22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30C8A3-FE4D-E7D2-82B8-E782A03B3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B5CDEE-0188-C785-93CA-CDB34C6B3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51621-9E9E-4F49-8B58-3CFAF8C3BE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505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CD49A1-2DDC-D829-BA87-E92FDF46D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D9F6B5-BA33-6B55-1FE3-5E4BF83C6F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8EF001B-F5D5-E7DD-28B5-294A48CA32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C4A28B-24B2-441F-489C-281C77744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1DB7-0D40-45C3-915E-B3B2773FD5DE}" type="datetimeFigureOut">
              <a:rPr lang="zh-CN" altLang="en-US" smtClean="0"/>
              <a:t>2025/8/22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8CC2C23-D34F-27E4-A91A-628A38CE1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A08D713-8D54-68CD-FA23-81C19F9D1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51621-9E9E-4F49-8B58-3CFAF8C3BE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0860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1E7CD5-F343-1C5F-5984-BBA307DAD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144A04-8E43-C224-86A6-72C2A1B32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B9DCE3-F3F0-E830-9FBC-0FC19A7FC0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1A1C7E9-1526-ADCC-B307-6F9E8411AF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29A1BC6-FD9A-C3B9-DD37-B231322DE0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75672CE-34E6-EB07-B7B2-8EF77DE17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1DB7-0D40-45C3-915E-B3B2773FD5DE}" type="datetimeFigureOut">
              <a:rPr lang="zh-CN" altLang="en-US" smtClean="0"/>
              <a:t>2025/8/22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EB00B76-0774-E125-6A27-199BCBD31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4F60C3D-3A6F-C7CF-896B-20D382768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51621-9E9E-4F49-8B58-3CFAF8C3BE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039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B9EA5C-26D9-D5AF-E326-DB4173CBF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E6A0143-2BE0-64B0-4A33-0BC7EE90E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1DB7-0D40-45C3-915E-B3B2773FD5DE}" type="datetimeFigureOut">
              <a:rPr lang="zh-CN" altLang="en-US" smtClean="0"/>
              <a:t>2025/8/22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9E69D07-D405-BBE6-4271-2C45EBE13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8728833-7338-24A8-A49A-855BD8FE0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51621-9E9E-4F49-8B58-3CFAF8C3BE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09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3124DD-AACA-EADA-CDB7-CA8EC1B86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1DB7-0D40-45C3-915E-B3B2773FD5DE}" type="datetimeFigureOut">
              <a:rPr lang="zh-CN" altLang="en-US" smtClean="0"/>
              <a:t>2025/8/22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930EA52-B083-1E00-009F-B3BB5BA26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D1ADB6-56B8-D7BA-863B-906698795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51621-9E9E-4F49-8B58-3CFAF8C3BE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080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A6013C-117A-A369-0C2D-27A7F784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7B32C5-397C-28A0-9764-D71735E1C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D4EBE6B-B39F-94AA-2CC1-209633F3FD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9523516-BE22-33A5-3FDA-A36441863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1DB7-0D40-45C3-915E-B3B2773FD5DE}" type="datetimeFigureOut">
              <a:rPr lang="zh-CN" altLang="en-US" smtClean="0"/>
              <a:t>2025/8/22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103293-EDF4-17D8-339A-D61F8C18A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D45C25F-19AC-F8F7-CB20-7EC9E9BD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51621-9E9E-4F49-8B58-3CFAF8C3BE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173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16A13-48D2-6AE0-B362-5238B9AB3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2A2D2F9-C631-7A87-9AC1-C18879352D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8CC6DA-0B11-B134-F838-A8E15EC392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7ED9265-9FDA-0D7C-666C-CD936343B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1DB7-0D40-45C3-915E-B3B2773FD5DE}" type="datetimeFigureOut">
              <a:rPr lang="zh-CN" altLang="en-US" smtClean="0"/>
              <a:t>2025/8/22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BF4411-0705-02D1-9464-EF925F45F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42E1EC3-CD19-752A-AE33-3A3F51669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51621-9E9E-4F49-8B58-3CFAF8C3BE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4644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D8A2C4B-A8B9-25FE-B127-4CF99454D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3FF305-5AE9-AAB4-1239-4222D0BD08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825D76-0B20-4E70-6FB7-9822C80A44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DD1DB7-0D40-45C3-915E-B3B2773FD5DE}" type="datetimeFigureOut">
              <a:rPr lang="zh-CN" altLang="en-US" smtClean="0"/>
              <a:t>2025/8/22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FCEE78-E1F8-1E42-4924-A18C5FB49A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58A466-9F73-53DA-D328-36C65D0A08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751621-9E9E-4F49-8B58-3CFAF8C3BE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7574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5.pn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12" Type="http://schemas.openxmlformats.org/officeDocument/2006/relationships/image" Target="../media/image1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sv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ree years, in a network | Nature Reviews Physics">
            <a:extLst>
              <a:ext uri="{FF2B5EF4-FFF2-40B4-BE49-F238E27FC236}">
                <a16:creationId xmlns:a16="http://schemas.microsoft.com/office/drawing/2014/main" id="{DFC71DBD-DBDF-FCE8-ECDD-013440C56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263" y="1280160"/>
            <a:ext cx="5046927" cy="502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FD151FB-4EC0-C8B7-5B81-352EA4A91935}"/>
              </a:ext>
            </a:extLst>
          </p:cNvPr>
          <p:cNvSpPr txBox="1"/>
          <p:nvPr/>
        </p:nvSpPr>
        <p:spPr>
          <a:xfrm>
            <a:off x="429768" y="196596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A3549C"/>
                </a:solidFill>
              </a:rPr>
              <a:t>xxx</a:t>
            </a:r>
            <a:endParaRPr lang="zh-CN" altLang="en-US" dirty="0">
              <a:solidFill>
                <a:srgbClr val="A354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08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表, 雷达图&#10;&#10;AI 生成的内容可能不正确。">
            <a:extLst>
              <a:ext uri="{FF2B5EF4-FFF2-40B4-BE49-F238E27FC236}">
                <a16:creationId xmlns:a16="http://schemas.microsoft.com/office/drawing/2014/main" id="{A047EFAB-8CB6-07CF-BA03-0552F29DF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48" y="1112460"/>
            <a:ext cx="3986784" cy="3986784"/>
          </a:xfrm>
          <a:prstGeom prst="rect">
            <a:avLst/>
          </a:prstGeom>
        </p:spPr>
      </p:pic>
      <p:pic>
        <p:nvPicPr>
          <p:cNvPr id="17" name="图片 16" descr="图片包含 雨, 电脑, 小, 桌子&#10;&#10;AI 生成的内容可能不正确。">
            <a:extLst>
              <a:ext uri="{FF2B5EF4-FFF2-40B4-BE49-F238E27FC236}">
                <a16:creationId xmlns:a16="http://schemas.microsoft.com/office/drawing/2014/main" id="{DADE242E-BD68-5063-9127-228F6F380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325" y="1285867"/>
            <a:ext cx="3860314" cy="2952000"/>
          </a:xfrm>
          <a:prstGeom prst="rect">
            <a:avLst/>
          </a:prstGeom>
        </p:spPr>
      </p:pic>
      <p:pic>
        <p:nvPicPr>
          <p:cNvPr id="19" name="图片 18" descr="图片包含 游戏机, 雨&#10;&#10;AI 生成的内容可能不正确。">
            <a:extLst>
              <a:ext uri="{FF2B5EF4-FFF2-40B4-BE49-F238E27FC236}">
                <a16:creationId xmlns:a16="http://schemas.microsoft.com/office/drawing/2014/main" id="{E0937EF6-88D5-9F99-39D4-53CB897DC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374" y="1177867"/>
            <a:ext cx="4001545" cy="3060000"/>
          </a:xfrm>
          <a:prstGeom prst="rect">
            <a:avLst/>
          </a:prstGeom>
        </p:spPr>
      </p:pic>
      <p:pic>
        <p:nvPicPr>
          <p:cNvPr id="3" name="图片 2" descr="应用程序&#10;&#10;AI 生成的内容可能不正确。">
            <a:extLst>
              <a:ext uri="{FF2B5EF4-FFF2-40B4-BE49-F238E27FC236}">
                <a16:creationId xmlns:a16="http://schemas.microsoft.com/office/drawing/2014/main" id="{D6FCB2BE-85F8-6C76-EEFF-8B0070869CC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0122" r="49553"/>
          <a:stretch>
            <a:fillRect/>
          </a:stretch>
        </p:blipFill>
        <p:spPr>
          <a:xfrm>
            <a:off x="7491167" y="4986779"/>
            <a:ext cx="1153212" cy="171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216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80FA0-3F1D-8ADD-9F43-C30912FDF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F568A00E-E0D7-8C57-327D-E7A5771E8287}"/>
              </a:ext>
            </a:extLst>
          </p:cNvPr>
          <p:cNvSpPr/>
          <p:nvPr/>
        </p:nvSpPr>
        <p:spPr>
          <a:xfrm>
            <a:off x="7690697" y="4363962"/>
            <a:ext cx="2966729" cy="2213927"/>
          </a:xfrm>
          <a:prstGeom prst="ellipse">
            <a:avLst/>
          </a:prstGeom>
          <a:solidFill>
            <a:schemeClr val="bg1">
              <a:lumMod val="85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E77C5CB8-8145-1D4A-90C3-63046525338B}"/>
              </a:ext>
            </a:extLst>
          </p:cNvPr>
          <p:cNvSpPr>
            <a:spLocks noChangeAspect="1"/>
          </p:cNvSpPr>
          <p:nvPr/>
        </p:nvSpPr>
        <p:spPr>
          <a:xfrm>
            <a:off x="8312658" y="4821738"/>
            <a:ext cx="1764595" cy="1366247"/>
          </a:xfrm>
          <a:prstGeom prst="ellipse">
            <a:avLst/>
          </a:prstGeom>
          <a:solidFill>
            <a:schemeClr val="bg1">
              <a:lumMod val="6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CEF1D50-BD11-4DAA-FBC6-D4EE2534BF40}"/>
              </a:ext>
            </a:extLst>
          </p:cNvPr>
          <p:cNvSpPr/>
          <p:nvPr/>
        </p:nvSpPr>
        <p:spPr>
          <a:xfrm>
            <a:off x="4447291" y="578986"/>
            <a:ext cx="3374380" cy="3130313"/>
          </a:xfrm>
          <a:prstGeom prst="round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BF6B4715-5B23-E220-8776-4855BEA54231}"/>
              </a:ext>
            </a:extLst>
          </p:cNvPr>
          <p:cNvSpPr/>
          <p:nvPr/>
        </p:nvSpPr>
        <p:spPr>
          <a:xfrm>
            <a:off x="1225486" y="4355184"/>
            <a:ext cx="5637228" cy="22227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图片包含 雨, 电脑, 小, 桌子&#10;&#10;AI 生成的内容可能不正确。">
            <a:extLst>
              <a:ext uri="{FF2B5EF4-FFF2-40B4-BE49-F238E27FC236}">
                <a16:creationId xmlns:a16="http://schemas.microsoft.com/office/drawing/2014/main" id="{199B0BC9-1FEC-0AFF-E111-BF362E3BC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93" y="4363961"/>
            <a:ext cx="2895142" cy="2213928"/>
          </a:xfrm>
          <a:prstGeom prst="rect">
            <a:avLst/>
          </a:prstGeom>
        </p:spPr>
      </p:pic>
      <p:pic>
        <p:nvPicPr>
          <p:cNvPr id="19" name="图片 18" descr="图片包含 游戏机, 雨&#10;&#10;AI 生成的内容可能不正确。">
            <a:extLst>
              <a:ext uri="{FF2B5EF4-FFF2-40B4-BE49-F238E27FC236}">
                <a16:creationId xmlns:a16="http://schemas.microsoft.com/office/drawing/2014/main" id="{E9074228-A7C2-D3CA-F0AF-B35343152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406" y="4276495"/>
            <a:ext cx="3112420" cy="2380082"/>
          </a:xfrm>
          <a:prstGeom prst="rect">
            <a:avLst/>
          </a:prstGeom>
        </p:spPr>
      </p:pic>
      <p:pic>
        <p:nvPicPr>
          <p:cNvPr id="5" name="图片 4" descr="图表, 雷达图&#10;&#10;AI 生成的内容可能不正确。">
            <a:extLst>
              <a:ext uri="{FF2B5EF4-FFF2-40B4-BE49-F238E27FC236}">
                <a16:creationId xmlns:a16="http://schemas.microsoft.com/office/drawing/2014/main" id="{6B0A9068-5464-0759-C95C-33ED024D15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997" y="453651"/>
            <a:ext cx="2402843" cy="2402843"/>
          </a:xfrm>
          <a:prstGeom prst="rect">
            <a:avLst/>
          </a:prstGeom>
        </p:spPr>
      </p:pic>
      <p:sp>
        <p:nvSpPr>
          <p:cNvPr id="8" name="箭头: 左 7">
            <a:extLst>
              <a:ext uri="{FF2B5EF4-FFF2-40B4-BE49-F238E27FC236}">
                <a16:creationId xmlns:a16="http://schemas.microsoft.com/office/drawing/2014/main" id="{45F9980D-A8C6-9436-8B1E-C82F27D3C832}"/>
              </a:ext>
            </a:extLst>
          </p:cNvPr>
          <p:cNvSpPr/>
          <p:nvPr/>
        </p:nvSpPr>
        <p:spPr>
          <a:xfrm rot="10800000">
            <a:off x="3666708" y="5279509"/>
            <a:ext cx="601249" cy="322393"/>
          </a:xfrm>
          <a:prstGeom prst="leftArrow">
            <a:avLst/>
          </a:prstGeom>
          <a:solidFill>
            <a:srgbClr val="A3549C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C625865F-3878-25C1-6BB4-26BCC9C4C1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87081" y="1385738"/>
            <a:ext cx="1566865" cy="1591411"/>
          </a:xfrm>
          <a:prstGeom prst="rect">
            <a:avLst/>
          </a:prstGeom>
        </p:spPr>
      </p:pic>
      <p:sp>
        <p:nvSpPr>
          <p:cNvPr id="75" name="椭圆 74">
            <a:extLst>
              <a:ext uri="{FF2B5EF4-FFF2-40B4-BE49-F238E27FC236}">
                <a16:creationId xmlns:a16="http://schemas.microsoft.com/office/drawing/2014/main" id="{6AE48701-F8E6-6732-0AA5-8D30A1319DA8}"/>
              </a:ext>
            </a:extLst>
          </p:cNvPr>
          <p:cNvSpPr>
            <a:spLocks noChangeAspect="1"/>
          </p:cNvSpPr>
          <p:nvPr/>
        </p:nvSpPr>
        <p:spPr>
          <a:xfrm>
            <a:off x="6415260" y="2537079"/>
            <a:ext cx="678047" cy="678960"/>
          </a:xfrm>
          <a:prstGeom prst="ellipse">
            <a:avLst/>
          </a:prstGeom>
          <a:gradFill>
            <a:gsLst>
              <a:gs pos="52000">
                <a:schemeClr val="bg1">
                  <a:alpha val="0"/>
                </a:schemeClr>
              </a:gs>
              <a:gs pos="76000">
                <a:srgbClr val="A2549B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 w="0">
            <a:gradFill flip="none" rotWithShape="1">
              <a:gsLst>
                <a:gs pos="0">
                  <a:schemeClr val="bg1">
                    <a:alpha val="41000"/>
                  </a:schemeClr>
                </a:gs>
                <a:gs pos="30000">
                  <a:srgbClr val="F7DADA"/>
                </a:gs>
                <a:gs pos="77500">
                  <a:srgbClr val="EFB5B4"/>
                </a:gs>
                <a:gs pos="58000">
                  <a:srgbClr val="DE6B69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27D13B9-B4C6-0D5B-2026-C2C5DB4AE260}"/>
              </a:ext>
            </a:extLst>
          </p:cNvPr>
          <p:cNvSpPr txBox="1"/>
          <p:nvPr/>
        </p:nvSpPr>
        <p:spPr>
          <a:xfrm>
            <a:off x="1298245" y="3836512"/>
            <a:ext cx="2463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One-hop</a:t>
            </a:r>
            <a:r>
              <a:rPr lang="en-US" altLang="zh-CN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Neighborhood</a:t>
            </a:r>
            <a:endParaRPr lang="zh-CN" altLang="en-US" dirty="0">
              <a:solidFill>
                <a:srgbClr val="C00000"/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6124797-E69E-3743-5816-046BAF9DBD30}"/>
              </a:ext>
            </a:extLst>
          </p:cNvPr>
          <p:cNvSpPr txBox="1"/>
          <p:nvPr/>
        </p:nvSpPr>
        <p:spPr>
          <a:xfrm>
            <a:off x="4205129" y="3836512"/>
            <a:ext cx="2472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Two-hop</a:t>
            </a:r>
            <a:r>
              <a:rPr lang="en-US" altLang="zh-CN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Neighborhood</a:t>
            </a:r>
            <a:endParaRPr lang="zh-CN" altLang="en-US" dirty="0">
              <a:solidFill>
                <a:srgbClr val="C00000"/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B9C783D-2317-ABC3-2409-37B96872DF3D}"/>
              </a:ext>
            </a:extLst>
          </p:cNvPr>
          <p:cNvSpPr txBox="1"/>
          <p:nvPr/>
        </p:nvSpPr>
        <p:spPr>
          <a:xfrm>
            <a:off x="5357837" y="3024102"/>
            <a:ext cx="10679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Source Sans Pro Light" panose="020B0403030403020204" pitchFamily="34" charset="0"/>
                <a:cs typeface="Times New Roman" panose="02020603050405020304" pitchFamily="18" charset="0"/>
              </a:rPr>
              <a:t>Attractiveness</a:t>
            </a:r>
            <a:endParaRPr lang="zh-CN" altLang="en-US" sz="1200" dirty="0">
              <a:solidFill>
                <a:srgbClr val="A3549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6993BED-5E6D-5448-1281-8270844AD38C}"/>
              </a:ext>
            </a:extLst>
          </p:cNvPr>
          <p:cNvSpPr txBox="1"/>
          <p:nvPr/>
        </p:nvSpPr>
        <p:spPr>
          <a:xfrm>
            <a:off x="4702421" y="1749264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Source Sans Pro Light" panose="020B0403030403020204" pitchFamily="34" charset="0"/>
                <a:cs typeface="Times New Roman" panose="02020603050405020304" pitchFamily="18" charset="0"/>
              </a:rPr>
              <a:t>Intelligence</a:t>
            </a:r>
            <a:endParaRPr lang="zh-CN" altLang="en-US" sz="1200" dirty="0">
              <a:solidFill>
                <a:srgbClr val="A3549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C153C999-A4CA-CD5B-CD86-84AF3C369344}"/>
              </a:ext>
            </a:extLst>
          </p:cNvPr>
          <p:cNvSpPr/>
          <p:nvPr/>
        </p:nvSpPr>
        <p:spPr>
          <a:xfrm rot="3370731">
            <a:off x="5272093" y="1947844"/>
            <a:ext cx="2232445" cy="768805"/>
          </a:xfrm>
          <a:prstGeom prst="roundRect">
            <a:avLst/>
          </a:prstGeom>
          <a:noFill/>
          <a:ln>
            <a:solidFill>
              <a:srgbClr val="DE6B69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 descr="图片包含 图表&#10;&#10;AI 生成的内容可能不正确。">
            <a:extLst>
              <a:ext uri="{FF2B5EF4-FFF2-40B4-BE49-F238E27FC236}">
                <a16:creationId xmlns:a16="http://schemas.microsoft.com/office/drawing/2014/main" id="{7DD2A55F-E8D2-80FC-2658-8B21484318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917" y="4333969"/>
            <a:ext cx="1291193" cy="1106737"/>
          </a:xfrm>
          <a:prstGeom prst="rect">
            <a:avLst/>
          </a:prstGeom>
        </p:spPr>
      </p:pic>
      <p:pic>
        <p:nvPicPr>
          <p:cNvPr id="27" name="图形 26">
            <a:extLst>
              <a:ext uri="{FF2B5EF4-FFF2-40B4-BE49-F238E27FC236}">
                <a16:creationId xmlns:a16="http://schemas.microsoft.com/office/drawing/2014/main" id="{BA93D557-2609-0282-F963-1D13BAA3DA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26034" y="4654240"/>
            <a:ext cx="1932365" cy="1701244"/>
          </a:xfrm>
          <a:prstGeom prst="rect">
            <a:avLst/>
          </a:prstGeom>
        </p:spPr>
      </p:pic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65D83679-FB41-5303-332B-D9A9F14B6BA6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5293530" y="2073216"/>
            <a:ext cx="598268" cy="95088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83511522-B193-D23F-F4FA-01CD23219EE8}"/>
              </a:ext>
            </a:extLst>
          </p:cNvPr>
          <p:cNvSpPr txBox="1"/>
          <p:nvPr/>
        </p:nvSpPr>
        <p:spPr>
          <a:xfrm>
            <a:off x="4897988" y="669228"/>
            <a:ext cx="2713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The </a:t>
            </a:r>
            <a:r>
              <a:rPr lang="en-US" altLang="zh-CN" b="1" dirty="0">
                <a:solidFill>
                  <a:srgbClr val="A3549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beauty-is-good</a:t>
            </a:r>
            <a:r>
              <a:rPr lang="en-US" altLang="zh-CN" b="1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 effect</a:t>
            </a:r>
            <a:endParaRPr lang="zh-CN" altLang="en-US" dirty="0">
              <a:solidFill>
                <a:srgbClr val="A3549C"/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C7208BE-BE32-46AB-DB56-682737F2438D}"/>
              </a:ext>
            </a:extLst>
          </p:cNvPr>
          <p:cNvSpPr txBox="1"/>
          <p:nvPr/>
        </p:nvSpPr>
        <p:spPr>
          <a:xfrm>
            <a:off x="7821422" y="3834883"/>
            <a:ext cx="2613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Psychological Dimensions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Source Sans Pro Light" panose="020B0403030403020204" pitchFamily="34" charset="0"/>
            </a:endParaRP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519FF82C-3D8F-24B6-BC9F-0AAF4B19ABAC}"/>
              </a:ext>
            </a:extLst>
          </p:cNvPr>
          <p:cNvCxnSpPr>
            <a:cxnSpLocks/>
          </p:cNvCxnSpPr>
          <p:nvPr/>
        </p:nvCxnSpPr>
        <p:spPr>
          <a:xfrm>
            <a:off x="9774802" y="5504861"/>
            <a:ext cx="882624" cy="471262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83B381F0-9DA7-5F4E-B0D4-ACDFA9C288D8}"/>
              </a:ext>
            </a:extLst>
          </p:cNvPr>
          <p:cNvSpPr txBox="1"/>
          <p:nvPr/>
        </p:nvSpPr>
        <p:spPr>
          <a:xfrm>
            <a:off x="10489656" y="5973653"/>
            <a:ext cx="861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C00000"/>
                </a:solidFill>
                <a:latin typeface="Times New Roman" panose="02020603050405020304" pitchFamily="18" charset="0"/>
                <a:ea typeface="Source Sans Pro Light" panose="020B0403030403020204" pitchFamily="34" charset="0"/>
                <a:cs typeface="Times New Roman" panose="02020603050405020304" pitchFamily="18" charset="0"/>
              </a:rPr>
              <a:t>Dimension</a:t>
            </a:r>
            <a:endParaRPr lang="zh-CN" altLang="en-US" sz="1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箭头: 左 53">
            <a:extLst>
              <a:ext uri="{FF2B5EF4-FFF2-40B4-BE49-F238E27FC236}">
                <a16:creationId xmlns:a16="http://schemas.microsoft.com/office/drawing/2014/main" id="{0798A836-E148-BA83-CB5C-ECE1567EB58C}"/>
              </a:ext>
            </a:extLst>
          </p:cNvPr>
          <p:cNvSpPr/>
          <p:nvPr/>
        </p:nvSpPr>
        <p:spPr>
          <a:xfrm rot="10800000">
            <a:off x="7028622" y="5279509"/>
            <a:ext cx="601249" cy="322393"/>
          </a:xfrm>
          <a:prstGeom prst="leftArrow">
            <a:avLst/>
          </a:prstGeom>
          <a:solidFill>
            <a:srgbClr val="E7C55A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6F2C83C-8EE7-3A8E-E893-45E683EC1F19}"/>
              </a:ext>
            </a:extLst>
          </p:cNvPr>
          <p:cNvGrpSpPr/>
          <p:nvPr/>
        </p:nvGrpSpPr>
        <p:grpSpPr>
          <a:xfrm>
            <a:off x="1552882" y="2886616"/>
            <a:ext cx="2276348" cy="805721"/>
            <a:chOff x="1552882" y="2886616"/>
            <a:chExt cx="2276348" cy="805721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58FF2C4D-595B-EB83-F624-BBD110E654B8}"/>
                </a:ext>
              </a:extLst>
            </p:cNvPr>
            <p:cNvGrpSpPr/>
            <p:nvPr/>
          </p:nvGrpSpPr>
          <p:grpSpPr>
            <a:xfrm>
              <a:off x="1552882" y="2886616"/>
              <a:ext cx="2276348" cy="805721"/>
              <a:chOff x="1731994" y="2952605"/>
              <a:chExt cx="2276348" cy="805721"/>
            </a:xfrm>
          </p:grpSpPr>
          <p:pic>
            <p:nvPicPr>
              <p:cNvPr id="36" name="图形 35">
                <a:extLst>
                  <a:ext uri="{FF2B5EF4-FFF2-40B4-BE49-F238E27FC236}">
                    <a16:creationId xmlns:a16="http://schemas.microsoft.com/office/drawing/2014/main" id="{2F246ED1-B05D-0282-4CE4-2EB1B31D8F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b="25694"/>
              <a:stretch/>
            </p:blipFill>
            <p:spPr>
              <a:xfrm>
                <a:off x="2429117" y="2952605"/>
                <a:ext cx="850550" cy="756694"/>
              </a:xfrm>
              <a:prstGeom prst="rect">
                <a:avLst/>
              </a:prstGeom>
            </p:spPr>
          </p:pic>
          <p:sp>
            <p:nvSpPr>
              <p:cNvPr id="38" name="对话气泡: 椭圆形 37">
                <a:extLst>
                  <a:ext uri="{FF2B5EF4-FFF2-40B4-BE49-F238E27FC236}">
                    <a16:creationId xmlns:a16="http://schemas.microsoft.com/office/drawing/2014/main" id="{5C19DC58-9B5E-20C0-893D-ECAC2BB70FF3}"/>
                  </a:ext>
                </a:extLst>
              </p:cNvPr>
              <p:cNvSpPr/>
              <p:nvPr/>
            </p:nvSpPr>
            <p:spPr>
              <a:xfrm>
                <a:off x="3418933" y="3239989"/>
                <a:ext cx="450142" cy="318011"/>
              </a:xfrm>
              <a:prstGeom prst="wedgeEllipseCallout">
                <a:avLst>
                  <a:gd name="adj1" fmla="val -48059"/>
                  <a:gd name="adj2" fmla="val 57652"/>
                </a:avLst>
              </a:prstGeom>
              <a:solidFill>
                <a:srgbClr val="E7C55A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61012">
                  <a:spcAft>
                    <a:spcPts val="709"/>
                  </a:spcAft>
                </a:pPr>
                <a:r>
                  <a:rPr lang="en-US" altLang="zh-CN" sz="2484" b="1" dirty="0"/>
                  <a:t>…</a:t>
                </a:r>
                <a:endParaRPr lang="zh-CN" altLang="en-US" sz="2123" b="1" dirty="0"/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895A586C-1D80-D3E6-574B-ECC95195E24D}"/>
                  </a:ext>
                </a:extLst>
              </p:cNvPr>
              <p:cNvSpPr/>
              <p:nvPr/>
            </p:nvSpPr>
            <p:spPr>
              <a:xfrm>
                <a:off x="1731994" y="3048303"/>
                <a:ext cx="2276348" cy="710023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pic>
          <p:nvPicPr>
            <p:cNvPr id="2" name="图片 1" descr="应用程序&#10;&#10;AI 生成的内容可能不正确。">
              <a:extLst>
                <a:ext uri="{FF2B5EF4-FFF2-40B4-BE49-F238E27FC236}">
                  <a16:creationId xmlns:a16="http://schemas.microsoft.com/office/drawing/2014/main" id="{C6056128-A46D-BFB6-0776-520681F5E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t="50122" r="49553"/>
            <a:stretch>
              <a:fillRect/>
            </a:stretch>
          </p:blipFill>
          <p:spPr>
            <a:xfrm>
              <a:off x="1686303" y="3042557"/>
              <a:ext cx="386570" cy="573314"/>
            </a:xfrm>
            <a:prstGeom prst="rect">
              <a:avLst/>
            </a:prstGeom>
          </p:spPr>
        </p:pic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BCB9EFF0-4EBF-D3D8-E5DE-74D23EF96929}"/>
              </a:ext>
            </a:extLst>
          </p:cNvPr>
          <p:cNvSpPr txBox="1"/>
          <p:nvPr/>
        </p:nvSpPr>
        <p:spPr>
          <a:xfrm>
            <a:off x="893730" y="354484"/>
            <a:ext cx="33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</a:t>
            </a:r>
            <a:endParaRPr lang="zh-CN" altLang="en-US" b="1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6C19737-0A02-CF4C-D422-41DC99A94F0F}"/>
              </a:ext>
            </a:extLst>
          </p:cNvPr>
          <p:cNvSpPr txBox="1"/>
          <p:nvPr/>
        </p:nvSpPr>
        <p:spPr>
          <a:xfrm>
            <a:off x="4025207" y="354484"/>
            <a:ext cx="33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b</a:t>
            </a:r>
            <a:endParaRPr lang="zh-CN" altLang="en-US" b="1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69C8E50-5F6D-EA1F-918F-35323B0D90DB}"/>
              </a:ext>
            </a:extLst>
          </p:cNvPr>
          <p:cNvSpPr txBox="1"/>
          <p:nvPr/>
        </p:nvSpPr>
        <p:spPr>
          <a:xfrm>
            <a:off x="893730" y="3796798"/>
            <a:ext cx="33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</a:t>
            </a:r>
            <a:endParaRPr lang="zh-CN" altLang="en-US" b="1" dirty="0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029B2250-2707-F4EA-EF35-B5C4AF951BA6}"/>
              </a:ext>
            </a:extLst>
          </p:cNvPr>
          <p:cNvSpPr/>
          <p:nvPr/>
        </p:nvSpPr>
        <p:spPr>
          <a:xfrm>
            <a:off x="1526805" y="2876559"/>
            <a:ext cx="676813" cy="958324"/>
          </a:xfrm>
          <a:prstGeom prst="ellipse">
            <a:avLst/>
          </a:prstGeom>
          <a:noFill/>
          <a:ln>
            <a:solidFill>
              <a:srgbClr val="D33866">
                <a:alpha val="53000"/>
              </a:srgb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9E7C2061-00E6-56E8-80C4-D8AC46E41781}"/>
              </a:ext>
            </a:extLst>
          </p:cNvPr>
          <p:cNvCxnSpPr>
            <a:cxnSpLocks/>
            <a:stCxn id="45" idx="7"/>
          </p:cNvCxnSpPr>
          <p:nvPr/>
        </p:nvCxnSpPr>
        <p:spPr>
          <a:xfrm flipV="1">
            <a:off x="2104501" y="1749264"/>
            <a:ext cx="622289" cy="1267638"/>
          </a:xfrm>
          <a:prstGeom prst="straightConnector1">
            <a:avLst/>
          </a:prstGeom>
          <a:ln>
            <a:solidFill>
              <a:srgbClr val="D33866">
                <a:alpha val="63000"/>
              </a:srgbClr>
            </a:solidFill>
            <a:headEnd type="oval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图片 51" descr="图表, 散点图&#10;&#10;AI 生成的内容可能不正确。">
            <a:extLst>
              <a:ext uri="{FF2B5EF4-FFF2-40B4-BE49-F238E27FC236}">
                <a16:creationId xmlns:a16="http://schemas.microsoft.com/office/drawing/2014/main" id="{0FD0C8F8-8E40-D605-C725-D80FB88DA5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634" y="697211"/>
            <a:ext cx="3496374" cy="299689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FB170C0-A7D2-FEF2-0361-455CA89E0CBE}"/>
              </a:ext>
            </a:extLst>
          </p:cNvPr>
          <p:cNvSpPr txBox="1"/>
          <p:nvPr/>
        </p:nvSpPr>
        <p:spPr>
          <a:xfrm>
            <a:off x="7780343" y="360580"/>
            <a:ext cx="33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E5361A1-7366-6371-71B2-991BD0ED24A9}"/>
              </a:ext>
            </a:extLst>
          </p:cNvPr>
          <p:cNvSpPr txBox="1"/>
          <p:nvPr/>
        </p:nvSpPr>
        <p:spPr>
          <a:xfrm>
            <a:off x="7382922" y="3793750"/>
            <a:ext cx="33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87857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表&#10;&#10;AI 生成的内容可能不正确。">
            <a:extLst>
              <a:ext uri="{FF2B5EF4-FFF2-40B4-BE49-F238E27FC236}">
                <a16:creationId xmlns:a16="http://schemas.microsoft.com/office/drawing/2014/main" id="{9F27584C-07F4-3DC6-E29C-585866BEE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744" y="3682092"/>
            <a:ext cx="3571882" cy="3061613"/>
          </a:xfrm>
          <a:prstGeom prst="rect">
            <a:avLst/>
          </a:prstGeom>
        </p:spPr>
      </p:pic>
      <p:pic>
        <p:nvPicPr>
          <p:cNvPr id="5" name="图片 4" descr="图片包含 背景图案&#10;&#10;AI 生成的内容可能不正确。">
            <a:extLst>
              <a:ext uri="{FF2B5EF4-FFF2-40B4-BE49-F238E27FC236}">
                <a16:creationId xmlns:a16="http://schemas.microsoft.com/office/drawing/2014/main" id="{0BEF50E9-775D-3CC5-30AE-BAE372249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233" y="633772"/>
            <a:ext cx="3105906" cy="2662205"/>
          </a:xfrm>
          <a:prstGeom prst="rect">
            <a:avLst/>
          </a:prstGeom>
        </p:spPr>
      </p:pic>
      <p:pic>
        <p:nvPicPr>
          <p:cNvPr id="7" name="图片 6" descr="图片包含 形状&#10;&#10;AI 生成的内容可能不正确。">
            <a:extLst>
              <a:ext uri="{FF2B5EF4-FFF2-40B4-BE49-F238E27FC236}">
                <a16:creationId xmlns:a16="http://schemas.microsoft.com/office/drawing/2014/main" id="{86F3947D-3206-16F4-F45C-CA3212495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233" y="3881796"/>
            <a:ext cx="3105906" cy="2662205"/>
          </a:xfrm>
          <a:prstGeom prst="rect">
            <a:avLst/>
          </a:prstGeom>
        </p:spPr>
      </p:pic>
      <p:pic>
        <p:nvPicPr>
          <p:cNvPr id="9" name="图片 8" descr="图表, 折线图&#10;&#10;AI 生成的内容可能不正确。">
            <a:extLst>
              <a:ext uri="{FF2B5EF4-FFF2-40B4-BE49-F238E27FC236}">
                <a16:creationId xmlns:a16="http://schemas.microsoft.com/office/drawing/2014/main" id="{1CE7F85C-1752-08C3-D042-22CD626617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745" y="434068"/>
            <a:ext cx="3571881" cy="306161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3DFC865-2602-4C1D-0432-546CDB33DD76}"/>
              </a:ext>
            </a:extLst>
          </p:cNvPr>
          <p:cNvSpPr txBox="1"/>
          <p:nvPr/>
        </p:nvSpPr>
        <p:spPr>
          <a:xfrm>
            <a:off x="1515813" y="249402"/>
            <a:ext cx="33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</a:t>
            </a:r>
            <a:endParaRPr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F404A19-CC21-8FF5-745F-36AF3E725533}"/>
              </a:ext>
            </a:extLst>
          </p:cNvPr>
          <p:cNvSpPr txBox="1"/>
          <p:nvPr/>
        </p:nvSpPr>
        <p:spPr>
          <a:xfrm>
            <a:off x="5673397" y="249402"/>
            <a:ext cx="33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b</a:t>
            </a:r>
            <a:endParaRPr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361C700-7243-A9E6-A276-6085E92D45F8}"/>
              </a:ext>
            </a:extLst>
          </p:cNvPr>
          <p:cNvSpPr txBox="1"/>
          <p:nvPr/>
        </p:nvSpPr>
        <p:spPr>
          <a:xfrm>
            <a:off x="1620199" y="3379336"/>
            <a:ext cx="33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CD66BE5-6512-5DD9-E724-075A4A536AE3}"/>
              </a:ext>
            </a:extLst>
          </p:cNvPr>
          <p:cNvSpPr txBox="1"/>
          <p:nvPr/>
        </p:nvSpPr>
        <p:spPr>
          <a:xfrm>
            <a:off x="5673396" y="3379336"/>
            <a:ext cx="33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534284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B1407-C7F2-B8A3-A483-8534FF562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F83526EF-F703-DDBB-D585-8F6164F9679F}"/>
              </a:ext>
            </a:extLst>
          </p:cNvPr>
          <p:cNvSpPr/>
          <p:nvPr/>
        </p:nvSpPr>
        <p:spPr>
          <a:xfrm>
            <a:off x="7690697" y="4363962"/>
            <a:ext cx="2966729" cy="2213927"/>
          </a:xfrm>
          <a:prstGeom prst="ellipse">
            <a:avLst/>
          </a:prstGeom>
          <a:gradFill>
            <a:gsLst>
              <a:gs pos="0">
                <a:schemeClr val="bg1">
                  <a:alpha val="41000"/>
                </a:schemeClr>
              </a:gs>
              <a:gs pos="30000">
                <a:schemeClr val="bg1">
                  <a:lumMod val="85000"/>
                </a:schemeClr>
              </a:gs>
              <a:gs pos="77500">
                <a:schemeClr val="bg1">
                  <a:lumMod val="85000"/>
                </a:schemeClr>
              </a:gs>
              <a:gs pos="58000">
                <a:schemeClr val="bg1">
                  <a:lumMod val="75000"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33625EF3-A33C-B2F1-2081-2C0437E15854}"/>
              </a:ext>
            </a:extLst>
          </p:cNvPr>
          <p:cNvSpPr>
            <a:spLocks noChangeAspect="1"/>
          </p:cNvSpPr>
          <p:nvPr/>
        </p:nvSpPr>
        <p:spPr>
          <a:xfrm>
            <a:off x="8312658" y="4821738"/>
            <a:ext cx="1764595" cy="1366247"/>
          </a:xfrm>
          <a:prstGeom prst="ellipse">
            <a:avLst/>
          </a:prstGeom>
          <a:gradFill>
            <a:gsLst>
              <a:gs pos="0">
                <a:schemeClr val="bg1">
                  <a:alpha val="41000"/>
                </a:schemeClr>
              </a:gs>
              <a:gs pos="30000">
                <a:schemeClr val="bg1">
                  <a:lumMod val="85000"/>
                </a:schemeClr>
              </a:gs>
              <a:gs pos="77500">
                <a:schemeClr val="bg1">
                  <a:lumMod val="85000"/>
                </a:schemeClr>
              </a:gs>
              <a:gs pos="58000">
                <a:schemeClr val="bg1">
                  <a:lumMod val="75000"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9B3D847E-59B3-DB38-1FE8-A8984E80FE82}"/>
              </a:ext>
            </a:extLst>
          </p:cNvPr>
          <p:cNvSpPr/>
          <p:nvPr/>
        </p:nvSpPr>
        <p:spPr>
          <a:xfrm>
            <a:off x="4656841" y="578986"/>
            <a:ext cx="3374380" cy="3130313"/>
          </a:xfrm>
          <a:prstGeom prst="round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ED5BD9A4-D6CD-69A4-88D1-9B68D771C639}"/>
              </a:ext>
            </a:extLst>
          </p:cNvPr>
          <p:cNvSpPr/>
          <p:nvPr/>
        </p:nvSpPr>
        <p:spPr>
          <a:xfrm>
            <a:off x="1225486" y="4355184"/>
            <a:ext cx="5637228" cy="22227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图片包含 雨, 电脑, 小, 桌子&#10;&#10;AI 生成的内容可能不正确。">
            <a:extLst>
              <a:ext uri="{FF2B5EF4-FFF2-40B4-BE49-F238E27FC236}">
                <a16:creationId xmlns:a16="http://schemas.microsoft.com/office/drawing/2014/main" id="{1179302B-D68E-7999-0747-720349FC4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93" y="4363961"/>
            <a:ext cx="2895142" cy="2213928"/>
          </a:xfrm>
          <a:prstGeom prst="rect">
            <a:avLst/>
          </a:prstGeom>
        </p:spPr>
      </p:pic>
      <p:pic>
        <p:nvPicPr>
          <p:cNvPr id="19" name="图片 18" descr="图片包含 游戏机, 雨&#10;&#10;AI 生成的内容可能不正确。">
            <a:extLst>
              <a:ext uri="{FF2B5EF4-FFF2-40B4-BE49-F238E27FC236}">
                <a16:creationId xmlns:a16="http://schemas.microsoft.com/office/drawing/2014/main" id="{A2F5E65C-781F-9F42-42C6-F2B016D58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406" y="4276495"/>
            <a:ext cx="3112420" cy="2380082"/>
          </a:xfrm>
          <a:prstGeom prst="rect">
            <a:avLst/>
          </a:prstGeom>
        </p:spPr>
      </p:pic>
      <p:pic>
        <p:nvPicPr>
          <p:cNvPr id="5" name="图片 4" descr="图表, 雷达图&#10;&#10;AI 生成的内容可能不正确。">
            <a:extLst>
              <a:ext uri="{FF2B5EF4-FFF2-40B4-BE49-F238E27FC236}">
                <a16:creationId xmlns:a16="http://schemas.microsoft.com/office/drawing/2014/main" id="{9F86A767-6B5D-6DE6-1A4C-F5CAD642B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96" y="473716"/>
            <a:ext cx="2402843" cy="2402843"/>
          </a:xfrm>
          <a:prstGeom prst="rect">
            <a:avLst/>
          </a:prstGeom>
        </p:spPr>
      </p:pic>
      <p:sp>
        <p:nvSpPr>
          <p:cNvPr id="8" name="箭头: 左 7">
            <a:extLst>
              <a:ext uri="{FF2B5EF4-FFF2-40B4-BE49-F238E27FC236}">
                <a16:creationId xmlns:a16="http://schemas.microsoft.com/office/drawing/2014/main" id="{E163232E-1C1F-0EA6-5FAA-E3A998BA3FA4}"/>
              </a:ext>
            </a:extLst>
          </p:cNvPr>
          <p:cNvSpPr/>
          <p:nvPr/>
        </p:nvSpPr>
        <p:spPr>
          <a:xfrm rot="10800000">
            <a:off x="3666708" y="5279509"/>
            <a:ext cx="601249" cy="322393"/>
          </a:xfrm>
          <a:prstGeom prst="leftArrow">
            <a:avLst/>
          </a:prstGeom>
          <a:solidFill>
            <a:srgbClr val="A3549C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A3C82781-27E1-E59A-D774-9B1CE30F5F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96631" y="1385738"/>
            <a:ext cx="1566865" cy="1591411"/>
          </a:xfrm>
          <a:prstGeom prst="rect">
            <a:avLst/>
          </a:prstGeom>
        </p:spPr>
      </p:pic>
      <p:sp>
        <p:nvSpPr>
          <p:cNvPr id="75" name="椭圆 74">
            <a:extLst>
              <a:ext uri="{FF2B5EF4-FFF2-40B4-BE49-F238E27FC236}">
                <a16:creationId xmlns:a16="http://schemas.microsoft.com/office/drawing/2014/main" id="{D16661A7-F98D-3EDB-95F5-FEBA74A3AE4E}"/>
              </a:ext>
            </a:extLst>
          </p:cNvPr>
          <p:cNvSpPr>
            <a:spLocks noChangeAspect="1"/>
          </p:cNvSpPr>
          <p:nvPr/>
        </p:nvSpPr>
        <p:spPr>
          <a:xfrm>
            <a:off x="6605760" y="2537079"/>
            <a:ext cx="678047" cy="678960"/>
          </a:xfrm>
          <a:prstGeom prst="ellipse">
            <a:avLst/>
          </a:prstGeom>
          <a:gradFill>
            <a:gsLst>
              <a:gs pos="52000">
                <a:schemeClr val="bg1">
                  <a:alpha val="0"/>
                </a:schemeClr>
              </a:gs>
              <a:gs pos="76000">
                <a:srgbClr val="A2549B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 w="0">
            <a:gradFill flip="none" rotWithShape="1">
              <a:gsLst>
                <a:gs pos="0">
                  <a:schemeClr val="bg1">
                    <a:alpha val="41000"/>
                  </a:schemeClr>
                </a:gs>
                <a:gs pos="30000">
                  <a:srgbClr val="F7DADA"/>
                </a:gs>
                <a:gs pos="77500">
                  <a:srgbClr val="EFB5B4"/>
                </a:gs>
                <a:gs pos="58000">
                  <a:srgbClr val="DE6B69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图表, 折线图&#10;&#10;AI 生成的内容可能不正确。">
            <a:extLst>
              <a:ext uri="{FF2B5EF4-FFF2-40B4-BE49-F238E27FC236}">
                <a16:creationId xmlns:a16="http://schemas.microsoft.com/office/drawing/2014/main" id="{024EC668-67B7-B217-F195-D6D04E368B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063" y="707009"/>
            <a:ext cx="3502671" cy="300229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E6A5B45-3ECB-DD6D-FE46-FD2701EAE5EE}"/>
              </a:ext>
            </a:extLst>
          </p:cNvPr>
          <p:cNvSpPr txBox="1"/>
          <p:nvPr/>
        </p:nvSpPr>
        <p:spPr>
          <a:xfrm>
            <a:off x="1298245" y="3836512"/>
            <a:ext cx="2463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One-hop</a:t>
            </a:r>
            <a:r>
              <a:rPr lang="en-US" altLang="zh-CN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Neighborhood</a:t>
            </a:r>
            <a:endParaRPr lang="zh-CN" altLang="en-US" dirty="0">
              <a:solidFill>
                <a:srgbClr val="C00000"/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47D39D-820D-011A-0C7E-954FE85A9D92}"/>
              </a:ext>
            </a:extLst>
          </p:cNvPr>
          <p:cNvSpPr txBox="1"/>
          <p:nvPr/>
        </p:nvSpPr>
        <p:spPr>
          <a:xfrm>
            <a:off x="4205129" y="3836512"/>
            <a:ext cx="2472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Two-hop</a:t>
            </a:r>
            <a:r>
              <a:rPr lang="en-US" altLang="zh-CN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Neighborhood</a:t>
            </a:r>
            <a:endParaRPr lang="zh-CN" altLang="en-US" dirty="0">
              <a:solidFill>
                <a:srgbClr val="C00000"/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A894BA2-0230-1710-6921-2C589A79655A}"/>
              </a:ext>
            </a:extLst>
          </p:cNvPr>
          <p:cNvSpPr txBox="1"/>
          <p:nvPr/>
        </p:nvSpPr>
        <p:spPr>
          <a:xfrm>
            <a:off x="5567387" y="3024102"/>
            <a:ext cx="10679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Source Sans Pro Light" panose="020B0403030403020204" pitchFamily="34" charset="0"/>
                <a:cs typeface="Times New Roman" panose="02020603050405020304" pitchFamily="18" charset="0"/>
              </a:rPr>
              <a:t>Attractiveness</a:t>
            </a:r>
            <a:endParaRPr lang="zh-CN" altLang="en-US" sz="1200" dirty="0">
              <a:solidFill>
                <a:srgbClr val="A3549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E5D45DB-83F5-4351-076F-37FB7A7CDF2A}"/>
              </a:ext>
            </a:extLst>
          </p:cNvPr>
          <p:cNvSpPr txBox="1"/>
          <p:nvPr/>
        </p:nvSpPr>
        <p:spPr>
          <a:xfrm>
            <a:off x="4911971" y="1749264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Source Sans Pro Light" panose="020B0403030403020204" pitchFamily="34" charset="0"/>
                <a:cs typeface="Times New Roman" panose="02020603050405020304" pitchFamily="18" charset="0"/>
              </a:rPr>
              <a:t>Intelligence</a:t>
            </a:r>
            <a:endParaRPr lang="zh-CN" altLang="en-US" sz="1200" dirty="0">
              <a:solidFill>
                <a:srgbClr val="A3549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44DE67B-B952-07C1-74D5-8259810E2CEE}"/>
              </a:ext>
            </a:extLst>
          </p:cNvPr>
          <p:cNvSpPr/>
          <p:nvPr/>
        </p:nvSpPr>
        <p:spPr>
          <a:xfrm rot="3370731">
            <a:off x="5481643" y="1947844"/>
            <a:ext cx="2232445" cy="768805"/>
          </a:xfrm>
          <a:prstGeom prst="roundRect">
            <a:avLst/>
          </a:prstGeom>
          <a:noFill/>
          <a:ln>
            <a:solidFill>
              <a:srgbClr val="DE6B69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 descr="图片包含 图表&#10;&#10;AI 生成的内容可能不正确。">
            <a:extLst>
              <a:ext uri="{FF2B5EF4-FFF2-40B4-BE49-F238E27FC236}">
                <a16:creationId xmlns:a16="http://schemas.microsoft.com/office/drawing/2014/main" id="{11B7DC09-1891-B252-A955-981ED16D8B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917" y="4333969"/>
            <a:ext cx="1291193" cy="1106737"/>
          </a:xfrm>
          <a:prstGeom prst="rect">
            <a:avLst/>
          </a:prstGeom>
        </p:spPr>
      </p:pic>
      <p:pic>
        <p:nvPicPr>
          <p:cNvPr id="27" name="图形 26">
            <a:extLst>
              <a:ext uri="{FF2B5EF4-FFF2-40B4-BE49-F238E27FC236}">
                <a16:creationId xmlns:a16="http://schemas.microsoft.com/office/drawing/2014/main" id="{C9C86E52-4BD1-27B0-47A9-C531CE8A29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26034" y="4654240"/>
            <a:ext cx="1932365" cy="1701244"/>
          </a:xfrm>
          <a:prstGeom prst="rect">
            <a:avLst/>
          </a:prstGeom>
        </p:spPr>
      </p:pic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B99728CB-B7F1-800B-A769-B3C1D61D498B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5503080" y="2073216"/>
            <a:ext cx="598268" cy="95088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7B87E4A4-34BA-1B7B-C3FB-B61AF535BC56}"/>
              </a:ext>
            </a:extLst>
          </p:cNvPr>
          <p:cNvSpPr txBox="1"/>
          <p:nvPr/>
        </p:nvSpPr>
        <p:spPr>
          <a:xfrm>
            <a:off x="5107538" y="669228"/>
            <a:ext cx="2713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The </a:t>
            </a:r>
            <a:r>
              <a:rPr lang="en-US" altLang="zh-CN" b="1" dirty="0">
                <a:solidFill>
                  <a:srgbClr val="A3549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beauty-is-good</a:t>
            </a:r>
            <a:r>
              <a:rPr lang="en-US" altLang="zh-CN" b="1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 effect</a:t>
            </a:r>
            <a:endParaRPr lang="zh-CN" altLang="en-US" dirty="0">
              <a:solidFill>
                <a:srgbClr val="A3549C"/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BA2EF770-BAF4-F677-4B7F-33335A6068C5}"/>
              </a:ext>
            </a:extLst>
          </p:cNvPr>
          <p:cNvGrpSpPr/>
          <p:nvPr/>
        </p:nvGrpSpPr>
        <p:grpSpPr>
          <a:xfrm>
            <a:off x="1552882" y="2886616"/>
            <a:ext cx="2276348" cy="805721"/>
            <a:chOff x="1731994" y="2952605"/>
            <a:chExt cx="2276348" cy="805721"/>
          </a:xfrm>
        </p:grpSpPr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D81C77F6-2F98-3BAF-A588-2764EDF49C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b="25694"/>
            <a:stretch/>
          </p:blipFill>
          <p:spPr>
            <a:xfrm>
              <a:off x="2429117" y="2952605"/>
              <a:ext cx="850550" cy="756694"/>
            </a:xfrm>
            <a:prstGeom prst="rect">
              <a:avLst/>
            </a:prstGeom>
          </p:spPr>
        </p:pic>
        <p:sp>
          <p:nvSpPr>
            <p:cNvPr id="38" name="对话气泡: 椭圆形 37">
              <a:extLst>
                <a:ext uri="{FF2B5EF4-FFF2-40B4-BE49-F238E27FC236}">
                  <a16:creationId xmlns:a16="http://schemas.microsoft.com/office/drawing/2014/main" id="{F2A9B85D-A648-05E8-68A9-5CCC7EFDE7B5}"/>
                </a:ext>
              </a:extLst>
            </p:cNvPr>
            <p:cNvSpPr/>
            <p:nvPr/>
          </p:nvSpPr>
          <p:spPr>
            <a:xfrm>
              <a:off x="3418933" y="3239989"/>
              <a:ext cx="450142" cy="318011"/>
            </a:xfrm>
            <a:prstGeom prst="wedgeEllipseCallout">
              <a:avLst>
                <a:gd name="adj1" fmla="val -48059"/>
                <a:gd name="adj2" fmla="val 57652"/>
              </a:avLst>
            </a:prstGeom>
            <a:solidFill>
              <a:srgbClr val="E7C55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61012">
                <a:spcAft>
                  <a:spcPts val="709"/>
                </a:spcAft>
              </a:pPr>
              <a:r>
                <a:rPr lang="en-US" altLang="zh-CN" sz="2484" b="1" dirty="0"/>
                <a:t>…</a:t>
              </a:r>
              <a:endParaRPr lang="zh-CN" altLang="en-US" sz="2123" b="1" dirty="0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268C245E-EC95-4DF8-F8B0-413BDFF438B7}"/>
                </a:ext>
              </a:extLst>
            </p:cNvPr>
            <p:cNvSpPr/>
            <p:nvPr/>
          </p:nvSpPr>
          <p:spPr>
            <a:xfrm>
              <a:off x="1731994" y="3048303"/>
              <a:ext cx="2276348" cy="710023"/>
            </a:xfrm>
            <a:prstGeom prst="rect">
              <a:avLst/>
            </a:prstGeom>
            <a:noFill/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88431315-0B3A-5B9D-403B-C510142CADDD}"/>
              </a:ext>
            </a:extLst>
          </p:cNvPr>
          <p:cNvSpPr txBox="1"/>
          <p:nvPr/>
        </p:nvSpPr>
        <p:spPr>
          <a:xfrm>
            <a:off x="7821422" y="3834883"/>
            <a:ext cx="2613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Psychological Dimensions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Source Sans Pro Light" panose="020B0403030403020204" pitchFamily="34" charset="0"/>
            </a:endParaRP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53514D6A-CC6D-A9CA-8BFD-9ADE0B6C7854}"/>
              </a:ext>
            </a:extLst>
          </p:cNvPr>
          <p:cNvCxnSpPr>
            <a:cxnSpLocks/>
          </p:cNvCxnSpPr>
          <p:nvPr/>
        </p:nvCxnSpPr>
        <p:spPr>
          <a:xfrm>
            <a:off x="9774802" y="5504861"/>
            <a:ext cx="882624" cy="471262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01A897D7-7CE8-8852-6713-EA436832BC3B}"/>
              </a:ext>
            </a:extLst>
          </p:cNvPr>
          <p:cNvSpPr txBox="1"/>
          <p:nvPr/>
        </p:nvSpPr>
        <p:spPr>
          <a:xfrm>
            <a:off x="10489656" y="5973653"/>
            <a:ext cx="861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61708B"/>
                </a:solidFill>
                <a:latin typeface="Times New Roman" panose="02020603050405020304" pitchFamily="18" charset="0"/>
                <a:ea typeface="Source Sans Pro Light" panose="020B0403030403020204" pitchFamily="34" charset="0"/>
                <a:cs typeface="Times New Roman" panose="02020603050405020304" pitchFamily="18" charset="0"/>
              </a:rPr>
              <a:t>Dimension</a:t>
            </a:r>
            <a:endParaRPr lang="zh-CN" altLang="en-US" sz="1200" dirty="0">
              <a:solidFill>
                <a:srgbClr val="61708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箭头: 左 53">
            <a:extLst>
              <a:ext uri="{FF2B5EF4-FFF2-40B4-BE49-F238E27FC236}">
                <a16:creationId xmlns:a16="http://schemas.microsoft.com/office/drawing/2014/main" id="{DE745CE8-4857-D90B-8800-5B6DE6C76C5D}"/>
              </a:ext>
            </a:extLst>
          </p:cNvPr>
          <p:cNvSpPr/>
          <p:nvPr/>
        </p:nvSpPr>
        <p:spPr>
          <a:xfrm rot="10800000">
            <a:off x="7028622" y="5279509"/>
            <a:ext cx="601249" cy="322393"/>
          </a:xfrm>
          <a:prstGeom prst="leftArrow">
            <a:avLst/>
          </a:prstGeom>
          <a:solidFill>
            <a:srgbClr val="E7C55A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应用程序&#10;&#10;AI 生成的内容可能不正确。">
            <a:extLst>
              <a:ext uri="{FF2B5EF4-FFF2-40B4-BE49-F238E27FC236}">
                <a16:creationId xmlns:a16="http://schemas.microsoft.com/office/drawing/2014/main" id="{50AF3D67-2CD9-2091-8CDE-4458D3E742CB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50122" r="49553"/>
          <a:stretch>
            <a:fillRect/>
          </a:stretch>
        </p:blipFill>
        <p:spPr>
          <a:xfrm>
            <a:off x="1686303" y="3042557"/>
            <a:ext cx="386570" cy="57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354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BC86EE8-3174-E6A5-64DA-2D035457F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701577"/>
            <a:ext cx="5838615" cy="565615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9458C63-1BF9-48F1-DBBD-0B27DE481B48}"/>
              </a:ext>
            </a:extLst>
          </p:cNvPr>
          <p:cNvSpPr txBox="1"/>
          <p:nvPr/>
        </p:nvSpPr>
        <p:spPr>
          <a:xfrm>
            <a:off x="429768" y="196596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E1B1B4"/>
                </a:solidFill>
              </a:rPr>
              <a:t>xxx</a:t>
            </a:r>
            <a:endParaRPr lang="zh-CN" altLang="en-US" dirty="0">
              <a:solidFill>
                <a:srgbClr val="E1B1B4"/>
              </a:solidFill>
            </a:endParaRPr>
          </a:p>
        </p:txBody>
      </p:sp>
      <p:pic>
        <p:nvPicPr>
          <p:cNvPr id="2050" name="Picture 2" descr="seaborn.scatterplot — seaborn 0.13.2 documentation">
            <a:extLst>
              <a:ext uri="{FF2B5EF4-FFF2-40B4-BE49-F238E27FC236}">
                <a16:creationId xmlns:a16="http://schemas.microsoft.com/office/drawing/2014/main" id="{1C38540F-DFAC-60BB-5FDC-1E3C0E77E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3" y="1595438"/>
            <a:ext cx="4752975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72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1108</TotalTime>
  <Words>37</Words>
  <Application>Microsoft Office PowerPoint</Application>
  <PresentationFormat>宽屏</PresentationFormat>
  <Paragraphs>27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2" baseType="lpstr">
      <vt:lpstr>等线</vt:lpstr>
      <vt:lpstr>等线 Light</vt:lpstr>
      <vt:lpstr>Arial</vt:lpstr>
      <vt:lpstr>Source Sans Pro Light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Lu, Junsong</dc:creator>
  <cp:lastModifiedBy>Lu, Junsong</cp:lastModifiedBy>
  <cp:revision>14</cp:revision>
  <dcterms:created xsi:type="dcterms:W3CDTF">2025-07-12T01:36:51Z</dcterms:created>
  <dcterms:modified xsi:type="dcterms:W3CDTF">2025-08-22T02:59:58Z</dcterms:modified>
</cp:coreProperties>
</file>